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y="6858000" cx="9144000"/>
  <p:notesSz cx="6858000" cy="9144000"/>
  <p:embeddedFontLst>
    <p:embeddedFont>
      <p:font typeface="Montserrat"/>
      <p:regular r:id="rId32"/>
      <p:bold r:id="rId33"/>
      <p:italic r:id="rId34"/>
      <p:boldItalic r:id="rId35"/>
    </p:embeddedFont>
    <p:embeddedFont>
      <p:font typeface="Quicksand"/>
      <p:regular r:id="rId36"/>
      <p:bold r:id="rId37"/>
    </p:embeddedFont>
    <p:embeddedFont>
      <p:font typeface="Quicksand Light"/>
      <p:regular r:id="rId38"/>
      <p:bold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Montserrat-bold.fntdata"/><Relationship Id="rId10" Type="http://schemas.openxmlformats.org/officeDocument/2006/relationships/slide" Target="slides/slide5.xml"/><Relationship Id="rId32" Type="http://schemas.openxmlformats.org/officeDocument/2006/relationships/font" Target="fonts/Montserrat-regular.fntdata"/><Relationship Id="rId13" Type="http://schemas.openxmlformats.org/officeDocument/2006/relationships/slide" Target="slides/slide8.xml"/><Relationship Id="rId35" Type="http://schemas.openxmlformats.org/officeDocument/2006/relationships/font" Target="fonts/Montserrat-boldItalic.fntdata"/><Relationship Id="rId12" Type="http://schemas.openxmlformats.org/officeDocument/2006/relationships/slide" Target="slides/slide7.xml"/><Relationship Id="rId34" Type="http://schemas.openxmlformats.org/officeDocument/2006/relationships/font" Target="fonts/Montserrat-italic.fntdata"/><Relationship Id="rId15" Type="http://schemas.openxmlformats.org/officeDocument/2006/relationships/slide" Target="slides/slide10.xml"/><Relationship Id="rId37" Type="http://schemas.openxmlformats.org/officeDocument/2006/relationships/font" Target="fonts/Quicksand-bold.fntdata"/><Relationship Id="rId14" Type="http://schemas.openxmlformats.org/officeDocument/2006/relationships/slide" Target="slides/slide9.xml"/><Relationship Id="rId36" Type="http://schemas.openxmlformats.org/officeDocument/2006/relationships/font" Target="fonts/Quicksand-regular.fntdata"/><Relationship Id="rId17" Type="http://schemas.openxmlformats.org/officeDocument/2006/relationships/slide" Target="slides/slide12.xml"/><Relationship Id="rId39" Type="http://schemas.openxmlformats.org/officeDocument/2006/relationships/font" Target="fonts/QuicksandLight-bold.fntdata"/><Relationship Id="rId16" Type="http://schemas.openxmlformats.org/officeDocument/2006/relationships/slide" Target="slides/slide11.xml"/><Relationship Id="rId38" Type="http://schemas.openxmlformats.org/officeDocument/2006/relationships/font" Target="fonts/QuicksandLight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8" name="Google Shape;178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3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3" name="Google Shape;123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4" name="Google Shape;13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11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2" name="Google Shape;62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" name="Google Shape;63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2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12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9" name="Google Shape;69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" name="Google Shape;70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1" name="Google Shape;71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3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6" name="Google Shape;76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4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" name="Google Shape;82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3" name="Google Shape;83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 Only 1">
    <p:bg>
      <p:bgPr>
        <a:solidFill>
          <a:srgbClr val="FFFFFF"/>
        </a:solid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1264350" y="-33"/>
            <a:ext cx="6592500" cy="6858000"/>
          </a:xfrm>
          <a:prstGeom prst="rect">
            <a:avLst/>
          </a:prstGeom>
          <a:noFill/>
          <a:ln cap="flat" cmpd="thinThick" w="9525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+Background image">
  <p:cSld name="Title Only+Background image">
    <p:bg>
      <p:bgPr>
        <a:solidFill>
          <a:srgbClr val="FFFFFF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2141625" y="2675400"/>
            <a:ext cx="4899000" cy="1507200"/>
          </a:xfrm>
          <a:prstGeom prst="rect">
            <a:avLst/>
          </a:prstGeom>
          <a:solidFill>
            <a:srgbClr val="000000">
              <a:alpha val="7411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000"/>
              </a:buClr>
              <a:buSzPts val="2800"/>
              <a:buFont typeface="Quicksand Light"/>
              <a:buNone/>
              <a:defRPr b="0" i="0" sz="3200" u="none" cap="none" strike="noStrike">
                <a:solidFill>
                  <a:srgbClr val="FF5000"/>
                </a:solidFill>
                <a:latin typeface="Quicksand Light"/>
                <a:ea typeface="Quicksand Light"/>
                <a:cs typeface="Quicksand Light"/>
                <a:sym typeface="Quicksand Light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1" name="Google Shape;31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7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8" name="Google Shape;38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8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8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8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8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2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www.scrumalliance.org/community/articles/2013/january/self-organizing-teams-what-and-how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://www.melconway.com/law/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github.com/wso2/reference-methodology" TargetMode="External"/><Relationship Id="rId4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5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Organisation, Governance and Methodology</a:t>
            </a:r>
            <a:endParaRPr/>
          </a:p>
        </p:txBody>
      </p:sp>
      <p:sp>
        <p:nvSpPr>
          <p:cNvPr id="89" name="Google Shape;89;p15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Oxford University 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Software Engineering Programme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April 2021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46300" y="0"/>
            <a:ext cx="4840941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73887" y="724217"/>
            <a:ext cx="6306323" cy="4894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6"/>
          <p:cNvPicPr preferRelativeResize="0"/>
          <p:nvPr/>
        </p:nvPicPr>
        <p:blipFill rotWithShape="1">
          <a:blip r:embed="rId3">
            <a:alphaModFix/>
          </a:blip>
          <a:srcRect b="0" l="54158" r="0" t="0"/>
          <a:stretch/>
        </p:blipFill>
        <p:spPr>
          <a:xfrm>
            <a:off x="4782055" y="495680"/>
            <a:ext cx="4191574" cy="51450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3" name="Google Shape;153;p26"/>
          <p:cNvCxnSpPr/>
          <p:nvPr/>
        </p:nvCxnSpPr>
        <p:spPr>
          <a:xfrm>
            <a:off x="6463457" y="1970705"/>
            <a:ext cx="53400" cy="74130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154" name="Google Shape;154;p26"/>
          <p:cNvCxnSpPr/>
          <p:nvPr/>
        </p:nvCxnSpPr>
        <p:spPr>
          <a:xfrm>
            <a:off x="6851145" y="1970705"/>
            <a:ext cx="53400" cy="74130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155" name="Google Shape;155;p26"/>
          <p:cNvCxnSpPr/>
          <p:nvPr/>
        </p:nvCxnSpPr>
        <p:spPr>
          <a:xfrm>
            <a:off x="7332170" y="1763905"/>
            <a:ext cx="48300" cy="48210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156" name="Google Shape;156;p26"/>
          <p:cNvCxnSpPr/>
          <p:nvPr/>
        </p:nvCxnSpPr>
        <p:spPr>
          <a:xfrm flipH="1">
            <a:off x="4866382" y="3820447"/>
            <a:ext cx="1153800" cy="1221900"/>
          </a:xfrm>
          <a:prstGeom prst="straightConnector1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7" name="Google Shape;157;p26"/>
          <p:cNvCxnSpPr/>
          <p:nvPr/>
        </p:nvCxnSpPr>
        <p:spPr>
          <a:xfrm flipH="1" rot="10800000">
            <a:off x="6280032" y="3812580"/>
            <a:ext cx="229200" cy="1253400"/>
          </a:xfrm>
          <a:prstGeom prst="straightConnector1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8" name="Google Shape;158;p26"/>
          <p:cNvCxnSpPr/>
          <p:nvPr/>
        </p:nvCxnSpPr>
        <p:spPr>
          <a:xfrm rot="10800000">
            <a:off x="7311732" y="3820553"/>
            <a:ext cx="366900" cy="728400"/>
          </a:xfrm>
          <a:prstGeom prst="straightConnector1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9" name="Google Shape;159;p26"/>
          <p:cNvSpPr/>
          <p:nvPr/>
        </p:nvSpPr>
        <p:spPr>
          <a:xfrm>
            <a:off x="5804057" y="3140030"/>
            <a:ext cx="2455500" cy="703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Step 1		Step 1		Step 1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Step 2		Step 2		Step 2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…		…		…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Step n		Step p		Step q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0" name="Google Shape;160;p26"/>
          <p:cNvSpPr txBox="1"/>
          <p:nvPr/>
        </p:nvSpPr>
        <p:spPr>
          <a:xfrm>
            <a:off x="4063557" y="1076617"/>
            <a:ext cx="718500" cy="107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sng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SGMM</a:t>
            </a:r>
            <a:endParaRPr b="0" i="0" sz="1000" u="sng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1" name="Google Shape;161;p26"/>
          <p:cNvSpPr txBox="1"/>
          <p:nvPr/>
        </p:nvSpPr>
        <p:spPr>
          <a:xfrm>
            <a:off x="4147982" y="1342143"/>
            <a:ext cx="1153800" cy="70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SOA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Governance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Planning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Assessment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2" name="Google Shape;162;p26"/>
          <p:cNvSpPr txBox="1"/>
          <p:nvPr/>
        </p:nvSpPr>
        <p:spPr>
          <a:xfrm>
            <a:off x="4147982" y="2243530"/>
            <a:ext cx="1191600" cy="70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SOA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Governance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Capabilities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Heat Map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3" name="Google Shape;163;p26"/>
          <p:cNvSpPr txBox="1"/>
          <p:nvPr/>
        </p:nvSpPr>
        <p:spPr>
          <a:xfrm>
            <a:off x="4147983" y="3200380"/>
            <a:ext cx="1260300" cy="70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SOA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Governance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Transition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Plan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4" name="Google Shape;164;p26"/>
          <p:cNvSpPr txBox="1"/>
          <p:nvPr/>
        </p:nvSpPr>
        <p:spPr>
          <a:xfrm>
            <a:off x="4147833" y="4243455"/>
            <a:ext cx="1260300" cy="70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SOA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Governance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Assets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5" name="Google Shape;165;p26"/>
          <p:cNvSpPr/>
          <p:nvPr/>
        </p:nvSpPr>
        <p:spPr>
          <a:xfrm>
            <a:off x="5070357" y="4713605"/>
            <a:ext cx="1780800" cy="28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rgbClr val="000000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Techniques, Checklist, Guidance, Examples</a:t>
            </a:r>
            <a:endParaRPr b="0" i="0" sz="900" u="none" cap="none" strike="noStrike">
              <a:solidFill>
                <a:srgbClr val="000000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6" name="Google Shape;166;p26"/>
          <p:cNvSpPr/>
          <p:nvPr/>
        </p:nvSpPr>
        <p:spPr>
          <a:xfrm>
            <a:off x="6692732" y="4136980"/>
            <a:ext cx="1604700" cy="28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rgbClr val="000000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Governance Process</a:t>
            </a:r>
            <a:endParaRPr b="0" i="0" sz="900" u="none" cap="none" strike="noStrike">
              <a:solidFill>
                <a:srgbClr val="000000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rgbClr val="000000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Models</a:t>
            </a:r>
            <a:endParaRPr b="0" i="0" sz="900" u="none" cap="none" strike="noStrike">
              <a:solidFill>
                <a:srgbClr val="000000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7" name="Google Shape;167;p26"/>
          <p:cNvSpPr txBox="1"/>
          <p:nvPr>
            <p:ph type="title"/>
          </p:nvPr>
        </p:nvSpPr>
        <p:spPr>
          <a:xfrm>
            <a:off x="-33050" y="-16500"/>
            <a:ext cx="3847800" cy="6212322"/>
          </a:xfrm>
          <a:prstGeom prst="rect">
            <a:avLst/>
          </a:prstGeom>
          <a:solidFill>
            <a:srgbClr val="134F5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2800"/>
              <a:buNone/>
            </a:pPr>
            <a:r>
              <a:rPr lang="en-US"/>
              <a:t>  Complex processes interrupt flow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7"/>
          <p:cNvSpPr txBox="1"/>
          <p:nvPr/>
        </p:nvSpPr>
        <p:spPr>
          <a:xfrm>
            <a:off x="1276700" y="1491020"/>
            <a:ext cx="7057500" cy="7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n-US" sz="18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The best architectures, requirements, and designs emerge from self-organizing teams.</a:t>
            </a:r>
            <a:endParaRPr b="1" sz="3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73" name="Google Shape;173;p27"/>
          <p:cNvSpPr txBox="1"/>
          <p:nvPr/>
        </p:nvSpPr>
        <p:spPr>
          <a:xfrm>
            <a:off x="1276700" y="2625523"/>
            <a:ext cx="7057500" cy="10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Agile processes promote sustainable development. The sponsors, developers, and users should be able to maintain a constant pace indefinitely.</a:t>
            </a:r>
            <a:endParaRPr sz="3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74" name="Google Shape;174;p27"/>
          <p:cNvSpPr txBox="1"/>
          <p:nvPr/>
        </p:nvSpPr>
        <p:spPr>
          <a:xfrm>
            <a:off x="1276700" y="3841868"/>
            <a:ext cx="7168800" cy="8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Deliver working software frequently with a preference to the shorter timescale.</a:t>
            </a:r>
            <a:endParaRPr sz="3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75" name="Google Shape;175;p27"/>
          <p:cNvSpPr txBox="1"/>
          <p:nvPr>
            <p:ph type="title"/>
          </p:nvPr>
        </p:nvSpPr>
        <p:spPr>
          <a:xfrm>
            <a:off x="0" y="0"/>
            <a:ext cx="9144000" cy="1013700"/>
          </a:xfrm>
          <a:prstGeom prst="rect">
            <a:avLst/>
          </a:prstGeom>
          <a:solidFill>
            <a:srgbClr val="FF5000"/>
          </a:solidFill>
          <a:ln>
            <a:noFill/>
          </a:ln>
        </p:spPr>
        <p:txBody>
          <a:bodyPr anchorCtr="0" anchor="b" bIns="182875" lIns="5486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>
                <a:solidFill>
                  <a:srgbClr val="FFFFFF"/>
                </a:solidFill>
              </a:rPr>
              <a:t>The Agile Manifesto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8"/>
          <p:cNvSpPr txBox="1"/>
          <p:nvPr>
            <p:ph idx="1" type="body"/>
          </p:nvPr>
        </p:nvSpPr>
        <p:spPr>
          <a:xfrm>
            <a:off x="436500" y="1516700"/>
            <a:ext cx="8238000" cy="45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</a:pPr>
            <a:r>
              <a:rPr lang="en-US" sz="2800">
                <a:solidFill>
                  <a:srgbClr val="333333"/>
                </a:solidFill>
              </a:rPr>
              <a:t>A team which:</a:t>
            </a:r>
            <a:endParaRPr sz="2800">
              <a:solidFill>
                <a:srgbClr val="333333"/>
              </a:solidFill>
            </a:endParaRPr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Manages its own work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Pulls work 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Doesn’t require “command and control”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Communicates effectively with each other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Is not afraid to ask questions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Continuously evolves skills and capabilities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2150">
              <a:solidFill>
                <a:srgbClr val="333333"/>
              </a:solidFill>
            </a:endParaRPr>
          </a:p>
        </p:txBody>
      </p:sp>
      <p:sp>
        <p:nvSpPr>
          <p:cNvPr id="181" name="Google Shape;181;p28"/>
          <p:cNvSpPr txBox="1"/>
          <p:nvPr>
            <p:ph type="title"/>
          </p:nvPr>
        </p:nvSpPr>
        <p:spPr>
          <a:xfrm>
            <a:off x="436500" y="526600"/>
            <a:ext cx="8264400" cy="64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</a:pPr>
            <a:r>
              <a:rPr lang="en-US"/>
              <a:t>What is a “self-organizing” team?</a:t>
            </a:r>
            <a:endParaRPr/>
          </a:p>
        </p:txBody>
      </p:sp>
      <p:sp>
        <p:nvSpPr>
          <p:cNvPr id="182" name="Google Shape;182;p28"/>
          <p:cNvSpPr txBox="1"/>
          <p:nvPr/>
        </p:nvSpPr>
        <p:spPr>
          <a:xfrm>
            <a:off x="436500" y="5632100"/>
            <a:ext cx="7649700" cy="64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sng" cap="none" strike="noStrike">
                <a:solidFill>
                  <a:schemeClr val="hlink"/>
                </a:solidFill>
                <a:latin typeface="Quicksand"/>
                <a:ea typeface="Quicksand"/>
                <a:cs typeface="Quicksand"/>
                <a:sym typeface="Quicksand"/>
                <a:hlinkClick r:id="rId3"/>
              </a:rPr>
              <a:t>https://www.scrumalliance.org/community/articles/2013/january/self-organizing-teams-what-and-how</a:t>
            </a:r>
            <a:r>
              <a:rPr b="0" i="0" lang="en-US" sz="1100" u="none" cap="none" strike="noStrike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endParaRPr b="0" i="0" sz="1100" u="none" cap="none" strike="noStrike">
              <a:solidFill>
                <a:srgbClr val="000000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Self Organizing Teams</a:t>
            </a:r>
            <a:endParaRPr/>
          </a:p>
        </p:txBody>
      </p:sp>
      <p:pic>
        <p:nvPicPr>
          <p:cNvPr id="188" name="Google Shape;188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3200" y="1932440"/>
            <a:ext cx="7177431" cy="3959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207675" cy="605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4800" y="313040"/>
            <a:ext cx="8839200" cy="39469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066714" y="4259982"/>
            <a:ext cx="2542323" cy="19663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Conway’s Law</a:t>
            </a:r>
            <a:endParaRPr/>
          </a:p>
        </p:txBody>
      </p:sp>
      <p:sp>
        <p:nvSpPr>
          <p:cNvPr id="205" name="Google Shape;205;p3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Any organization that designs a system will inevitably produce a design whose structure is a copy of the organization’s communication structure. </a:t>
            </a:r>
            <a:endParaRPr/>
          </a:p>
          <a:p>
            <a:pPr indent="0" lvl="0" marL="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		Melvin Conway,</a:t>
            </a:r>
            <a:endParaRPr/>
          </a:p>
          <a:p>
            <a:pPr indent="0" lvl="0" marL="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		</a:t>
            </a:r>
            <a:r>
              <a:rPr i="1" lang="en-US"/>
              <a:t>How Do Committees Invent?</a:t>
            </a:r>
            <a:r>
              <a:rPr lang="en-US"/>
              <a:t>, 			</a:t>
            </a:r>
            <a:endParaRPr/>
          </a:p>
          <a:p>
            <a:pPr indent="0" lvl="0" marL="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		Datamation Apr 1968,</a:t>
            </a:r>
            <a:br>
              <a:rPr lang="en-US"/>
            </a:br>
            <a:r>
              <a:rPr lang="en-US"/>
              <a:t>		</a:t>
            </a:r>
            <a:r>
              <a:rPr lang="en-US" u="sng">
                <a:solidFill>
                  <a:schemeClr val="hlink"/>
                </a:solidFill>
                <a:hlinkClick r:id="rId3"/>
              </a:rPr>
              <a:t>http://www.melconway.com/law/</a:t>
            </a:r>
            <a:endParaRPr/>
          </a:p>
          <a:p>
            <a:pPr indent="0" lvl="0" marL="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Popularized and named by Fred Brooks in </a:t>
            </a:r>
            <a:endParaRPr/>
          </a:p>
          <a:p>
            <a:pPr indent="-285750" lvl="1" marL="742950" rtl="0" algn="l">
              <a:spcBef>
                <a:spcPts val="3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i="1" lang="en-US"/>
              <a:t>The Mythical Man-Month</a:t>
            </a:r>
            <a:endParaRPr/>
          </a:p>
          <a:p>
            <a:pPr indent="-34290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Eric Raymond: </a:t>
            </a:r>
            <a:endParaRPr/>
          </a:p>
          <a:p>
            <a:pPr indent="-285750" lvl="1" marL="742950" rtl="0" algn="l">
              <a:spcBef>
                <a:spcPts val="3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“If you have four groups working on a compiler, you’ll get a 4-pass compiler.” </a:t>
            </a:r>
            <a:endParaRPr/>
          </a:p>
          <a:p>
            <a:pPr indent="-20066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Reference Methodology</a:t>
            </a:r>
            <a:br>
              <a:rPr lang="en-US"/>
            </a:br>
            <a:r>
              <a:rPr lang="en-US" sz="1800" u="sng">
                <a:solidFill>
                  <a:schemeClr val="hlink"/>
                </a:solidFill>
                <a:hlinkClick r:id="rId3"/>
              </a:rPr>
              <a:t>https://github.com/wso2/reference-methodology</a:t>
            </a:r>
            <a:r>
              <a:rPr lang="en-US" sz="1800"/>
              <a:t> </a:t>
            </a:r>
            <a:endParaRPr/>
          </a:p>
        </p:txBody>
      </p:sp>
      <p:pic>
        <p:nvPicPr>
          <p:cNvPr id="211" name="Google Shape;211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38963" y="1417638"/>
            <a:ext cx="6666080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95" name="Google Shape;95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Software Development Lifecycle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Registries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Design Governance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Runtime Governance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4"/>
          <p:cNvSpPr txBox="1"/>
          <p:nvPr>
            <p:ph type="title"/>
          </p:nvPr>
        </p:nvSpPr>
        <p:spPr>
          <a:xfrm>
            <a:off x="475608" y="293043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</a:pPr>
            <a:r>
              <a:rPr lang="en-US" sz="3600"/>
              <a:t>Software Development Lifecycle</a:t>
            </a:r>
            <a:endParaRPr/>
          </a:p>
        </p:txBody>
      </p:sp>
      <p:pic>
        <p:nvPicPr>
          <p:cNvPr id="217" name="Google Shape;217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13359" y="1324303"/>
            <a:ext cx="4830945" cy="46605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5"/>
          <p:cNvSpPr txBox="1"/>
          <p:nvPr>
            <p:ph type="title"/>
          </p:nvPr>
        </p:nvSpPr>
        <p:spPr>
          <a:xfrm>
            <a:off x="457200" y="49954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Not that </a:t>
            </a:r>
            <a:br>
              <a:rPr lang="en-US"/>
            </a:br>
            <a:r>
              <a:rPr lang="en-US"/>
              <a:t>simple!</a:t>
            </a:r>
            <a:br>
              <a:rPr lang="en-US"/>
            </a:br>
            <a:endParaRPr/>
          </a:p>
        </p:txBody>
      </p:sp>
      <p:pic>
        <p:nvPicPr>
          <p:cNvPr id="223" name="Google Shape;223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26636" y="251367"/>
            <a:ext cx="3070398" cy="54903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High level governance</a:t>
            </a:r>
            <a:endParaRPr/>
          </a:p>
        </p:txBody>
      </p:sp>
      <p:sp>
        <p:nvSpPr>
          <p:cNvPr id="229" name="Google Shape;229;p3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Visions, objectives, business case, funding model 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Why are we doing this? How will we pay for it?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i="1" lang="en-US"/>
              <a:t>Reference architecture</a:t>
            </a:r>
            <a:br>
              <a:rPr i="1" lang="en-US"/>
            </a:br>
            <a:r>
              <a:rPr lang="en-US"/>
              <a:t>Fundamental decisions: preferred technology, message exchange patterns, metamodel, etc 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Rules and responsibilities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who drives and cares about issues 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Policies, standards, formats, processes, lifecycles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decide and document, in standard notations </a:t>
            </a:r>
            <a:endParaRPr/>
          </a:p>
          <a:p>
            <a:pPr indent="-17018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Technical Governance</a:t>
            </a:r>
            <a:endParaRPr/>
          </a:p>
        </p:txBody>
      </p:sp>
      <p:sp>
        <p:nvSpPr>
          <p:cNvPr id="235" name="Google Shape;235;p3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Documentation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important for transparency; promotes non-technical issues 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Service management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repositories and registries for services and contracts 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Monitoring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conformance to policies, meeting SLAs, preparing for withdrawal 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Change and configuration management 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Code lifecycle, DevOps, SOA, the intersection</a:t>
            </a:r>
            <a:endParaRPr/>
          </a:p>
          <a:p>
            <a:pPr indent="-17018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60"/>
              <a:buFont typeface="Montserrat"/>
              <a:buNone/>
            </a:pPr>
            <a:r>
              <a:rPr lang="en-US" sz="3759"/>
              <a:t>Establishing a services approach</a:t>
            </a:r>
            <a:endParaRPr sz="3759"/>
          </a:p>
        </p:txBody>
      </p:sp>
      <p:sp>
        <p:nvSpPr>
          <p:cNvPr id="241" name="Google Shape;241;p3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20000"/>
          </a:bodyPr>
          <a:lstStyle/>
          <a:p>
            <a:pPr indent="-32766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Developer-driven, grass-roots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leads to technological experience; likely to be uncoordinated </a:t>
            </a:r>
            <a:br>
              <a:rPr lang="en-US"/>
            </a:br>
            <a:endParaRPr/>
          </a:p>
          <a:p>
            <a:pPr indent="-32766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Business-driven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proof of concept helps adoption; limited benefit from early projects </a:t>
            </a:r>
            <a:br>
              <a:rPr lang="en-US"/>
            </a:br>
            <a:endParaRPr/>
          </a:p>
          <a:p>
            <a:pPr indent="-32766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IT-driven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effective for infrastructure; focus on technical aspects </a:t>
            </a:r>
            <a:br>
              <a:rPr lang="en-US"/>
            </a:br>
            <a:endParaRPr/>
          </a:p>
          <a:p>
            <a:pPr indent="-32766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Management-driven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top-down coordinated, driven by business priorities; expensive, disruptive, risky</a:t>
            </a:r>
            <a:br>
              <a:rPr lang="en-US"/>
            </a:b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“Shift to the Left”</a:t>
            </a:r>
            <a:endParaRPr/>
          </a:p>
        </p:txBody>
      </p:sp>
      <p:sp>
        <p:nvSpPr>
          <p:cNvPr id="247" name="Google Shape;247;p3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Start each project with: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Git / SCM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Build / Test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DevOps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Cloud Orchestration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Observability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GitOps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etc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Then start writing code…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Before SOA</a:t>
            </a:r>
            <a:endParaRPr/>
          </a:p>
        </p:txBody>
      </p:sp>
      <p:pic>
        <p:nvPicPr>
          <p:cNvPr id="101" name="Google Shape;101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52431" y="1417638"/>
            <a:ext cx="6917691" cy="44134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With SOA</a:t>
            </a:r>
            <a:endParaRPr/>
          </a:p>
        </p:txBody>
      </p:sp>
      <p:pic>
        <p:nvPicPr>
          <p:cNvPr id="107" name="Google Shape;107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688" y="1254136"/>
            <a:ext cx="9144000" cy="48223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SOA has an impact on organization</a:t>
            </a:r>
            <a:endParaRPr/>
          </a:p>
        </p:txBody>
      </p:sp>
      <p:sp>
        <p:nvSpPr>
          <p:cNvPr id="113" name="Google Shape;113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175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Refactoring of fiefdoms:</a:t>
            </a:r>
            <a:br>
              <a:rPr lang="en-US" sz="2800"/>
            </a:br>
            <a:r>
              <a:rPr b="1" lang="en-US" sz="2800"/>
              <a:t>– </a:t>
            </a:r>
            <a:r>
              <a:rPr lang="en-US" sz="2800"/>
              <a:t>backend departments</a:t>
            </a:r>
            <a:br>
              <a:rPr lang="en-US" sz="2800"/>
            </a:br>
            <a:r>
              <a:rPr b="1" lang="en-US" sz="2800"/>
              <a:t>– </a:t>
            </a:r>
            <a:r>
              <a:rPr lang="en-US" sz="2800"/>
              <a:t>cross-domain departments </a:t>
            </a:r>
            <a:r>
              <a:rPr b="1" lang="en-US" sz="2800"/>
              <a:t>– </a:t>
            </a:r>
            <a:r>
              <a:rPr lang="en-US" sz="2800"/>
              <a:t>frontend departments</a:t>
            </a:r>
            <a:br>
              <a:rPr lang="en-US" sz="2800"/>
            </a:br>
            <a:r>
              <a:rPr b="1" lang="en-US" sz="2800"/>
              <a:t>– </a:t>
            </a:r>
            <a:r>
              <a:rPr lang="en-US" sz="2800"/>
              <a:t>“solutions managers” </a:t>
            </a:r>
            <a:endParaRPr sz="2800"/>
          </a:p>
          <a:p>
            <a:pPr indent="-3175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Requires collaboration and trust </a:t>
            </a:r>
            <a:endParaRPr sz="2800"/>
          </a:p>
          <a:p>
            <a:pPr indent="-3175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May change the funding model</a:t>
            </a:r>
            <a:endParaRPr sz="2800"/>
          </a:p>
          <a:p>
            <a:pPr indent="-2603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That will pull in resistance</a:t>
            </a:r>
            <a:endParaRPr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oogle Shape;118;p20"/>
          <p:cNvGrpSpPr/>
          <p:nvPr/>
        </p:nvGrpSpPr>
        <p:grpSpPr>
          <a:xfrm>
            <a:off x="933916" y="209959"/>
            <a:ext cx="6918734" cy="5895648"/>
            <a:chOff x="2346900" y="1318950"/>
            <a:chExt cx="4136435" cy="3604276"/>
          </a:xfrm>
        </p:grpSpPr>
        <p:pic>
          <p:nvPicPr>
            <p:cNvPr id="119" name="Google Shape;119;p2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346900" y="1318950"/>
              <a:ext cx="4136425" cy="36042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0" name="Google Shape;120;p2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033427" y="4261534"/>
              <a:ext cx="1449908" cy="661689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9303" y="0"/>
            <a:ext cx="7715250" cy="56536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1125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2"/>
          <p:cNvSpPr txBox="1"/>
          <p:nvPr/>
        </p:nvSpPr>
        <p:spPr>
          <a:xfrm>
            <a:off x="1843132" y="5144490"/>
            <a:ext cx="5131812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Developer Flow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3"/>
          <p:cNvPicPr preferRelativeResize="0"/>
          <p:nvPr/>
        </p:nvPicPr>
        <p:blipFill rotWithShape="1">
          <a:blip r:embed="rId3">
            <a:alphaModFix/>
          </a:blip>
          <a:srcRect b="0" l="15439" r="14881" t="0"/>
          <a:stretch/>
        </p:blipFill>
        <p:spPr>
          <a:xfrm>
            <a:off x="1" y="1"/>
            <a:ext cx="9144001" cy="5662299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3"/>
          <p:cNvSpPr txBox="1"/>
          <p:nvPr>
            <p:ph type="title"/>
          </p:nvPr>
        </p:nvSpPr>
        <p:spPr>
          <a:xfrm>
            <a:off x="0" y="5662300"/>
            <a:ext cx="9144000" cy="1195600"/>
          </a:xfrm>
          <a:prstGeom prst="rect">
            <a:avLst/>
          </a:prstGeom>
          <a:solidFill>
            <a:srgbClr val="000000">
              <a:alpha val="8666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/>
              <a:t>The wrong organization interrupts flow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